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handoutMasterIdLst>
    <p:handoutMasterId r:id="rId20"/>
  </p:handoutMasterIdLst>
  <p:sldIdLst>
    <p:sldId id="317" r:id="rId2"/>
    <p:sldId id="350" r:id="rId3"/>
    <p:sldId id="334" r:id="rId4"/>
    <p:sldId id="349" r:id="rId5"/>
    <p:sldId id="335" r:id="rId6"/>
    <p:sldId id="336" r:id="rId7"/>
    <p:sldId id="351" r:id="rId8"/>
    <p:sldId id="337" r:id="rId9"/>
    <p:sldId id="340" r:id="rId10"/>
    <p:sldId id="353" r:id="rId11"/>
    <p:sldId id="341" r:id="rId12"/>
    <p:sldId id="355" r:id="rId13"/>
    <p:sldId id="356" r:id="rId14"/>
    <p:sldId id="354" r:id="rId15"/>
    <p:sldId id="342" r:id="rId16"/>
    <p:sldId id="339" r:id="rId17"/>
    <p:sldId id="344" r:id="rId18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948A5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00" autoAdjust="0"/>
  </p:normalViewPr>
  <p:slideViewPr>
    <p:cSldViewPr snapToGrid="0">
      <p:cViewPr varScale="1">
        <p:scale>
          <a:sx n="139" d="100"/>
          <a:sy n="139" d="100"/>
        </p:scale>
        <p:origin x="-83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BDBD5-C358-44B7-9C83-18FF11E108D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4812-35C8-49C5-9781-AFB5EB3B1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025F-FCF4-4348-8CFC-DDF6049B2EB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0D02-972B-4664-8345-4A3EFEBD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1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7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9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0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5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14.08.2024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897" y="919944"/>
            <a:ext cx="6732639" cy="157070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АТТЕСТАЦИЯ </a:t>
            </a:r>
            <a:r>
              <a:rPr lang="ru-RU" sz="3600" dirty="0" smtClean="0">
                <a:solidFill>
                  <a:srgbClr val="002060"/>
                </a:solidFill>
              </a:rPr>
              <a:t>педагогических работников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9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661" y="0"/>
            <a:ext cx="5270015" cy="155356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32408A"/>
                </a:solidFill>
                <a:latin typeface="Arial-BoldMT"/>
              </a:rPr>
              <a:t/>
            </a: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  <a:latin typeface="Arial-BoldMT"/>
              </a:rPr>
              <a:t/>
            </a: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  <a:latin typeface="Arial-BoldMT"/>
              </a:rPr>
              <a:t/>
            </a: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</a:rPr>
              <a:t>Раздел IV Аттестация педагогических работников в целях установления квалификационной категории  «педагог –</a:t>
            </a:r>
            <a:br>
              <a:rPr lang="ru-RU" sz="2000" dirty="0">
                <a:solidFill>
                  <a:srgbClr val="32408A"/>
                </a:solidFill>
              </a:rPr>
            </a:br>
            <a:r>
              <a:rPr lang="ru-RU" sz="2000" dirty="0">
                <a:solidFill>
                  <a:srgbClr val="32408A"/>
                </a:solidFill>
              </a:rPr>
              <a:t>методист» или «педагог – наставник»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86" y="1919542"/>
            <a:ext cx="7963914" cy="267508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sz="3600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rgbClr val="32408A"/>
                </a:solidFill>
                <a:latin typeface="ArialMT"/>
              </a:rPr>
              <a:t>П.45.…..п</a:t>
            </a:r>
            <a:r>
              <a:rPr lang="ru-RU" sz="3600" dirty="0">
                <a:solidFill>
                  <a:srgbClr val="32408A"/>
                </a:solidFill>
              </a:rPr>
              <a:t>роводится по желанию педагогических работников. ……допускаются педагогические работники, имеющие высшую квалификационную категорию.</a:t>
            </a:r>
          </a:p>
          <a:p>
            <a:pPr marL="0" indent="0" algn="just">
              <a:buNone/>
            </a:pPr>
            <a:endParaRPr lang="ru-RU" sz="3600" dirty="0">
              <a:solidFill>
                <a:srgbClr val="32408A"/>
              </a:solidFill>
            </a:endParaRPr>
          </a:p>
          <a:p>
            <a:pPr marL="0" indent="0" algn="just">
              <a:buNone/>
            </a:pPr>
            <a:r>
              <a:rPr lang="ru-RU" sz="3600" b="1" dirty="0">
                <a:solidFill>
                  <a:srgbClr val="32408A"/>
                </a:solidFill>
              </a:rPr>
              <a:t>Срок действия квалификационных категорий «педагог-методист» и «педагог-наставник» не предусматривается.</a:t>
            </a:r>
          </a:p>
          <a:p>
            <a:endParaRPr lang="ru-RU" dirty="0">
              <a:solidFill>
                <a:srgbClr val="32408A"/>
              </a:solidFill>
              <a:latin typeface="ArialM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претендентов 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6501" y="1403312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Ходатайство работодателя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20938"/>
            <a:ext cx="45720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9104" y="124634"/>
            <a:ext cx="6961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24.03.2023 № </a:t>
            </a:r>
            <a:r>
              <a:rPr lang="ru-RU" dirty="0" smtClean="0"/>
              <a:t>196</a:t>
            </a:r>
          </a:p>
          <a:p>
            <a:pPr algn="ctr"/>
            <a:r>
              <a:rPr lang="ru-RU" dirty="0" smtClean="0"/>
              <a:t>Об утверждении Порядка  </a:t>
            </a:r>
            <a:r>
              <a:rPr lang="ru-RU" dirty="0"/>
              <a:t>проведения </a:t>
            </a:r>
            <a:r>
              <a:rPr lang="ru-RU" dirty="0" smtClean="0"/>
              <a:t>аттестации педагогических </a:t>
            </a:r>
            <a:r>
              <a:rPr lang="ru-RU" dirty="0"/>
              <a:t>работников </a:t>
            </a:r>
            <a:r>
              <a:rPr lang="ru-RU" dirty="0" smtClean="0"/>
              <a:t>организаций, осуществляющих </a:t>
            </a:r>
            <a:r>
              <a:rPr lang="ru-RU" dirty="0"/>
              <a:t>образовательную деятельность 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4708" y="949255"/>
            <a:ext cx="80645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50. Квалификационная категория </a:t>
            </a:r>
            <a:r>
              <a:rPr lang="ru-RU" sz="1600" b="1" dirty="0">
                <a:solidFill>
                  <a:srgbClr val="FF0000"/>
                </a:solidFill>
                <a:latin typeface="Times New Roman CYR"/>
                <a:ea typeface="Times New Roman"/>
                <a:cs typeface="Times New Roman CYR"/>
              </a:rPr>
              <a:t>"педагог-методист" </a:t>
            </a: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руководства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методической поддержки педагогических работников образовательной организации при подготовке к участию в профессиональных конкурсах;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участия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передачи опыта по применению в образовательной организации авторских учебных и (или) учебно-методических разработок.</a:t>
            </a:r>
            <a:endParaRPr lang="ru-RU" sz="1600" dirty="0">
              <a:effectLst/>
              <a:latin typeface="Times New Roman CYR"/>
              <a:ea typeface="Times New Roman"/>
              <a:cs typeface="Times New Roman CYR"/>
            </a:endParaRPr>
          </a:p>
        </p:txBody>
      </p:sp>
    </p:spTree>
    <p:extLst>
      <p:ext uri="{BB962C8B-B14F-4D97-AF65-F5344CB8AC3E}">
        <p14:creationId xmlns:p14="http://schemas.microsoft.com/office/powerpoint/2010/main" val="16713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9104" y="124634"/>
            <a:ext cx="6961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24.03.2023 № </a:t>
            </a:r>
            <a:r>
              <a:rPr lang="ru-RU" dirty="0" smtClean="0"/>
              <a:t>196</a:t>
            </a:r>
          </a:p>
          <a:p>
            <a:pPr algn="ctr"/>
            <a:r>
              <a:rPr lang="ru-RU" dirty="0" smtClean="0"/>
              <a:t>Об утверждении Порядка  </a:t>
            </a:r>
            <a:r>
              <a:rPr lang="ru-RU" dirty="0"/>
              <a:t>проведения </a:t>
            </a:r>
            <a:r>
              <a:rPr lang="ru-RU" dirty="0" smtClean="0"/>
              <a:t>аттестации педагогических </a:t>
            </a:r>
            <a:r>
              <a:rPr lang="ru-RU" dirty="0"/>
              <a:t>работников </a:t>
            </a:r>
            <a:r>
              <a:rPr lang="ru-RU" dirty="0" smtClean="0"/>
              <a:t>организаций, осуществляющих </a:t>
            </a:r>
            <a:r>
              <a:rPr lang="ru-RU" dirty="0"/>
              <a:t>образовательную деятельность 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6897" y="1209921"/>
            <a:ext cx="77483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51. Квалификационная категория </a:t>
            </a:r>
            <a:r>
              <a:rPr lang="ru-RU" sz="1600" b="1" dirty="0">
                <a:solidFill>
                  <a:srgbClr val="FF0000"/>
                </a:solidFill>
                <a:latin typeface="Times New Roman CYR"/>
                <a:ea typeface="Times New Roman"/>
                <a:cs typeface="Times New Roman CYR"/>
              </a:rPr>
              <a:t>"педагог-наставник" </a:t>
            </a: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руководства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наставничества в отношении педагогических работников образовательной организации, активного сопровождения их профессионального развития в образовательной организации;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содействия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 CYR"/>
                <a:ea typeface="Times New Roman"/>
                <a:cs typeface="Times New Roman CYR"/>
              </a:rPr>
              <a:t>распространения авторских подходов и методических разработок в области наставнической деятельности в образовательной организации.</a:t>
            </a:r>
            <a:endParaRPr lang="ru-RU" sz="1600" dirty="0">
              <a:effectLst/>
              <a:latin typeface="Times New Roman CYR"/>
              <a:ea typeface="Times New Roman"/>
              <a:cs typeface="Times New Roman CYR"/>
            </a:endParaRPr>
          </a:p>
        </p:txBody>
      </p:sp>
    </p:spTree>
    <p:extLst>
      <p:ext uri="{BB962C8B-B14F-4D97-AF65-F5344CB8AC3E}">
        <p14:creationId xmlns:p14="http://schemas.microsoft.com/office/powerpoint/2010/main" val="97983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2408A"/>
                </a:solidFill>
                <a:latin typeface="ArialMT"/>
              </a:rPr>
              <a:t>  </a:t>
            </a:r>
            <a:r>
              <a:rPr lang="ru-RU" sz="3200" dirty="0">
                <a:solidFill>
                  <a:srgbClr val="32408A"/>
                </a:solidFill>
              </a:rPr>
              <a:t>п.31 Нового порядка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  Предусматривает устанавливать первую и (или)  высшую квалификационную категорию на основе сведений, подтверждающих наличие у педагогического работника: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 государственных наград, почетных званий, ведомственных знаков отличия и иных наград, полученных за достижения в педагогической деятельности,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побед в конкурсах профессионального мастерства, то есть без осуществления всестороннего анализа их профессиональной деятельности.</a:t>
            </a:r>
          </a:p>
          <a:p>
            <a:pPr marL="0" indent="0" algn="just">
              <a:buNone/>
            </a:pPr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При аттестации педагогических работников, участвующих в </a:t>
            </a:r>
            <a:r>
              <a:rPr lang="ru-RU" dirty="0">
                <a:solidFill>
                  <a:srgbClr val="FF0000"/>
                </a:solidFill>
                <a:latin typeface="ArialMT"/>
              </a:rPr>
              <a:t>реализации программ спортивной подготовки</a:t>
            </a:r>
            <a:r>
              <a:rPr lang="ru-RU" dirty="0">
                <a:solidFill>
                  <a:srgbClr val="32408A"/>
                </a:solidFill>
                <a:latin typeface="ArialMT"/>
              </a:rPr>
              <a:t>, учитываются ………. награды и результаты конкурсов профессионального мастерства.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xmlns="" id="{ADCE559F-55A1-F0EC-14B2-04B88D1871E2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CBC364D-0C86-E43C-9614-E949187B7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05" y="3576662"/>
            <a:ext cx="365792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упрощенную аттестацию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560" y="1574223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Копия документа, подтверждающего упрощенность аттестации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(удостоверения к награде, Дипломы и т.д.)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2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16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1044" y="1125200"/>
            <a:ext cx="75195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</a:rPr>
              <a:t>При аттестации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 тестирование не </a:t>
            </a:r>
            <a:r>
              <a:rPr lang="ru-RU" sz="2000" b="1" dirty="0" smtClean="0">
                <a:solidFill>
                  <a:srgbClr val="0033CC"/>
                </a:solidFill>
              </a:rPr>
              <a:t>проводится,</a:t>
            </a:r>
            <a:r>
              <a:rPr lang="ru-RU" sz="2000" b="1" dirty="0">
                <a:solidFill>
                  <a:srgbClr val="0033CC"/>
                </a:solidFill>
              </a:rPr>
              <a:t/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результаты диагностики   </a:t>
            </a:r>
            <a:r>
              <a:rPr lang="ru-RU" sz="2000" b="1" dirty="0">
                <a:solidFill>
                  <a:srgbClr val="0033CC"/>
                </a:solidFill>
              </a:rPr>
              <a:t>педагогов в системе «Электронное образование</a:t>
            </a:r>
            <a:r>
              <a:rPr lang="ru-RU" sz="2000" b="1" dirty="0" smtClean="0">
                <a:solidFill>
                  <a:srgbClr val="0033CC"/>
                </a:solidFill>
              </a:rPr>
              <a:t>»  </a:t>
            </a:r>
            <a:r>
              <a:rPr lang="ru-RU" sz="2000" b="1" dirty="0">
                <a:solidFill>
                  <a:srgbClr val="0033CC"/>
                </a:solidFill>
              </a:rPr>
              <a:t>при прохождении курсов повышения квалификации </a:t>
            </a:r>
            <a:r>
              <a:rPr lang="ru-RU" sz="2000" b="1" dirty="0" smtClean="0">
                <a:solidFill>
                  <a:srgbClr val="0033CC"/>
                </a:solidFill>
              </a:rPr>
              <a:t> могут быть вписаны  </a:t>
            </a:r>
            <a:r>
              <a:rPr lang="ru-RU" sz="2000" b="1" dirty="0">
                <a:solidFill>
                  <a:srgbClr val="0033CC"/>
                </a:solidFill>
              </a:rPr>
              <a:t>в карту </a:t>
            </a:r>
            <a:r>
              <a:rPr lang="ru-RU" sz="2000" b="1" dirty="0" smtClean="0">
                <a:solidFill>
                  <a:srgbClr val="0033CC"/>
                </a:solidFill>
              </a:rPr>
              <a:t>результативности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17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73036" y="400425"/>
            <a:ext cx="5045782" cy="67053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Сайт Министерства образования 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 науки Республики Татарстан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1044" y="1125200"/>
            <a:ext cx="80529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http//www.mon.tatar.ru</a:t>
            </a: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Раздел: «Деятельность» /Государственные услуги/Предоставление государственной услуги по педагогической аттестации/Нормативные документы/ Примерные формы аттестационных документов</a:t>
            </a:r>
            <a:r>
              <a:rPr lang="ru-RU" sz="2400" b="1" dirty="0" smtClean="0">
                <a:solidFill>
                  <a:srgbClr val="0033CC"/>
                </a:solidFill>
              </a:rPr>
              <a:t>/</a:t>
            </a:r>
            <a:endParaRPr lang="ru-RU" sz="24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xmlns="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1451800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ПРИКАЗ № 196 ОТ «24» МАРТА 2023 г. МИНИСТЕРСТВА ПРОСВЕЩЕНИЯ РФ</a:t>
            </a:r>
          </a:p>
          <a:p>
            <a:pPr marR="2311" lvl="0" indent="14288" defTabSz="685800">
              <a:spcBef>
                <a:spcPts val="41"/>
              </a:spcBef>
            </a:pPr>
            <a:endParaRPr lang="ru-RU" sz="800" b="1" spc="-18" dirty="0" smtClean="0">
              <a:solidFill>
                <a:srgbClr val="EEECE1">
                  <a:lumMod val="25000"/>
                </a:srgbClr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зарегистрирован 2 июня 2023 года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Министерством юстиции РФ</a:t>
            </a:r>
            <a:endParaRPr lang="ru-RU" sz="1600" b="1" spc="-18" dirty="0">
              <a:solidFill>
                <a:srgbClr val="E81046"/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endParaRPr lang="ru-RU" b="1" spc="-18" dirty="0">
              <a:solidFill>
                <a:srgbClr val="EEECE1">
                  <a:lumMod val="25000"/>
                </a:srgbClr>
              </a:solidFill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0" name="Прямоугольник 639"/>
          <p:cNvSpPr/>
          <p:nvPr/>
        </p:nvSpPr>
        <p:spPr>
          <a:xfrm>
            <a:off x="858721" y="147509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33"/>
          <p:cNvPicPr/>
          <p:nvPr/>
        </p:nvPicPr>
        <p:blipFill rotWithShape="1">
          <a:blip r:embed="rId2"/>
          <a:srcRect l="1524" t="914" r="1437"/>
          <a:stretch/>
        </p:blipFill>
        <p:spPr>
          <a:xfrm>
            <a:off x="860333" y="1648046"/>
            <a:ext cx="3424589" cy="323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34"/>
          <p:cNvSpPr/>
          <p:nvPr/>
        </p:nvSpPr>
        <p:spPr>
          <a:xfrm>
            <a:off x="4962926" y="1475057"/>
            <a:ext cx="3344872" cy="34321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Вступил </a:t>
            </a:r>
            <a:r>
              <a:rPr lang="ru-RU" sz="2100" dirty="0">
                <a:ea typeface="Times New Roman" panose="02020603050405020304" pitchFamily="18" charset="0"/>
              </a:rPr>
              <a:t>в силу </a:t>
            </a:r>
            <a:endParaRPr lang="ru-RU" sz="2100" dirty="0" smtClean="0"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с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1 сентября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2023 года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и действует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до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31 августа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2029 года</a:t>
            </a:r>
            <a:endParaRPr lang="ru-RU" sz="2100" b="1" dirty="0">
              <a:solidFill>
                <a:srgbClr val="E81046"/>
              </a:solidFill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 </a:t>
            </a:r>
            <a:endParaRPr lang="ru-RU" sz="825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928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заявительной аттестации</a:t>
            </a: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47989213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7557" y="3183600"/>
            <a:ext cx="231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209" y="1701404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766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</a:t>
            </a:r>
            <a:r>
              <a:rPr lang="ru-RU" sz="21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для упрощенной аттестации</a:t>
            </a:r>
            <a:endParaRPr lang="ru-RU" sz="2100" b="1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16908390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467468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4486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5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первую, высшую 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категории,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«педагог-методист»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«педагог-наставник»</a:t>
            </a:r>
            <a:b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5183" y="1607337"/>
            <a:ext cx="6953129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844" indent="-211931" algn="ctr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Октябрь- ноябрь 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 algn="just">
              <a:lnSpc>
                <a:spcPct val="90000"/>
              </a:lnSpc>
              <a:spcBef>
                <a:spcPct val="20000"/>
              </a:spcBef>
            </a:pP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прием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МО и Н РТ заявлений на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аттестацию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работников, у которых срок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действия квалификационных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категорий заканчивается в  декабре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г.,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новые категории,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полным пакетом документов;</a:t>
            </a:r>
          </a:p>
          <a:p>
            <a:pPr marL="273844" indent="-211931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декабрь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Работа аттестационной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комиссии МО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Н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аттестации </a:t>
            </a:r>
          </a:p>
        </p:txBody>
      </p:sp>
    </p:spTree>
    <p:extLst>
      <p:ext uri="{BB962C8B-B14F-4D97-AF65-F5344CB8AC3E}">
        <p14:creationId xmlns:p14="http://schemas.microsoft.com/office/powerpoint/2010/main" val="36680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6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73" y="1192116"/>
            <a:ext cx="6121556" cy="39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Срок подачи заявления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на установление категорий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Срок, позволяющий подавать на высшую после установления первой квалификационной категории, не установлен. 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Но: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при принятии решения о сроках участия в аттестации необходимо предварительно провести  объективный анализ собственной деятельности в целях самостоятельной оценки ее соответствия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показателям Порядка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на основе которых аттестационная комиссия может принимать решение об установлении педагогическим работникам высшей квалификационной категории.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23093519-DE33-A58B-3F44-675E3A6A8E5B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36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8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1045" y="1125200"/>
            <a:ext cx="7128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just">
              <a:buFont typeface="Wingdings 2" pitchFamily="18" charset="2"/>
              <a:buNone/>
            </a:pPr>
            <a:r>
              <a:rPr lang="ru-RU" sz="1800" b="1" dirty="0">
                <a:solidFill>
                  <a:srgbClr val="0033CC"/>
                </a:solidFill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</a:t>
            </a:r>
            <a:r>
              <a:rPr lang="ru-RU" sz="1800" b="1" dirty="0" smtClean="0">
                <a:solidFill>
                  <a:srgbClr val="0033CC"/>
                </a:solidFill>
              </a:rPr>
              <a:t>5 </a:t>
            </a:r>
            <a:r>
              <a:rPr lang="ru-RU" sz="1800" b="1" dirty="0">
                <a:solidFill>
                  <a:srgbClr val="0033CC"/>
                </a:solidFill>
              </a:rPr>
              <a:t>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val="5712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аттестацию на 1 и высшую категории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75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(электронный, прикреплять в ворде не надо)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(отдельно по направлениям,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размещена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сайте и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нормативных документах в Системе) 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(по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направлениям, размещено в Системе,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заполняет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организация)</a:t>
            </a:r>
            <a:endParaRPr lang="ru-RU" sz="1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высшей категории</a:t>
            </a: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7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63717</TotalTime>
  <Words>761</Words>
  <Application>Microsoft Office PowerPoint</Application>
  <PresentationFormat>Экран (16:9)</PresentationFormat>
  <Paragraphs>99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9_Тема Office</vt:lpstr>
      <vt:lpstr>  АТТЕСТАЦИЯ педагогических работников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Заявительная  аттестация   на  первую, высшую  категории,  на категории «педагог-методист» и «педагог-наставник»  </vt:lpstr>
      <vt:lpstr>                                                                                                   Заявительная  аттестация    </vt:lpstr>
      <vt:lpstr>Срок подачи заявления на установление категорий </vt:lpstr>
      <vt:lpstr>                                                                                                   ВАЖНО   </vt:lpstr>
      <vt:lpstr>   Перечень документов для тех, кто проходит аттестацию на 1 и высшую категории   :</vt:lpstr>
      <vt:lpstr>   Раздел IV Аттестация педагогических работников в целях установления квалификационной категории  «педагог – методист» или «педагог – наставник»</vt:lpstr>
      <vt:lpstr>   Перечень документов для претендентов  на новые категории   </vt:lpstr>
      <vt:lpstr>Презентация PowerPoint</vt:lpstr>
      <vt:lpstr>Презентация PowerPoint</vt:lpstr>
      <vt:lpstr>  п.31 Нового порядка</vt:lpstr>
      <vt:lpstr>   Перечень документов для тех, кто проходит упрощенную аттестацию   </vt:lpstr>
      <vt:lpstr>                                                                                                   ВАЖНО   </vt:lpstr>
      <vt:lpstr>                                                                                                   Сайт Министерства образования  и науки Республики Татарстан   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User</cp:lastModifiedBy>
  <cp:revision>174</cp:revision>
  <cp:lastPrinted>2023-08-06T11:53:51Z</cp:lastPrinted>
  <dcterms:created xsi:type="dcterms:W3CDTF">2022-02-09T05:51:39Z</dcterms:created>
  <dcterms:modified xsi:type="dcterms:W3CDTF">2024-08-14T05:25:02Z</dcterms:modified>
</cp:coreProperties>
</file>